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vel 1 - Colors and Numbers" id="{4A2BC723-0A36-420A-9A8E-B025329DF956}">
          <p14:sldIdLst>
            <p14:sldId id="256"/>
          </p14:sldIdLst>
        </p14:section>
        <p14:section name="Level 2 - No Numbers" id="{A5368505-639D-48B2-8898-A8126DFECB86}">
          <p14:sldIdLst>
            <p14:sldId id="259"/>
          </p14:sldIdLst>
        </p14:section>
        <p14:section name="Level 3 - No Banners" id="{3D718A50-BAAB-437B-81D1-2B55B3C21421}">
          <p14:sldIdLst>
            <p14:sldId id="26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19D"/>
    <a:srgbClr val="2B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0" autoAdjust="0"/>
    <p:restoredTop sz="89621" autoAdjust="0"/>
  </p:normalViewPr>
  <p:slideViewPr>
    <p:cSldViewPr snapToGrid="0" showGuides="1">
      <p:cViewPr>
        <p:scale>
          <a:sx n="80" d="100"/>
          <a:sy n="80" d="100"/>
        </p:scale>
        <p:origin x="-72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8DA35-C4FE-4176-9010-FC8052206ECC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4E78-2B9A-4647-BB24-FBCFC11FC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61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84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25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5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6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0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2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34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8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6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59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0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23000">
              <a:schemeClr val="tx1">
                <a:lumMod val="75000"/>
                <a:lumOff val="25000"/>
              </a:schemeClr>
            </a:gs>
            <a:gs pos="69000">
              <a:schemeClr val="tx1">
                <a:lumMod val="85000"/>
                <a:lumOff val="15000"/>
              </a:schemeClr>
            </a:gs>
            <a:gs pos="97000">
              <a:schemeClr val="tx1">
                <a:lumMod val="95000"/>
                <a:lumOff val="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1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608139" y="6487533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Chapter </a:t>
            </a:r>
            <a:r>
              <a:rPr lang="en-GB" altLang="ja-JP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21 Sources of Finance </a:t>
            </a:r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working capital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a deficit in a bank account caused by drawing more money than the account holds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money spent on day-to-day expenses which do not involve the purchase of a long-term asset</a:t>
            </a:r>
            <a:endParaRPr lang="en-GB" sz="1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Hire Purchase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A long –term loan to the general public that </a:t>
            </a:r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earns a fixed rate of interest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external finance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money spent on fixed assets which will last for more than one year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Retained Profit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internal finance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A payment made to an entrepreneur usually to locate in a certain area of the country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capital expenditure 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  <a:cs typeface="Arial" panose="020B0604020202020204" pitchFamily="34" charset="0"/>
              </a:rPr>
              <a:t>is obtained from within the business itself</a:t>
            </a:r>
            <a:endParaRPr lang="en-GB" sz="105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providing financial services - including small loans - to poor people not served by traditional banks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the finance needed by a business to pay its day-to-day costs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revenue expenditure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Overdraft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Profit that is kept by the business to </a:t>
            </a:r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pay for the future plans of the company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Debentures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Is to pay </a:t>
            </a: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someone for the use of (something, typically </a:t>
            </a:r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property, or land</a:t>
            </a: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Government Grant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obtained from outside the business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micro-finance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Rent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the </a:t>
            </a:r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buyer is leasing the goods and does not obtain ownership until the full amount of the contract is paid.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2</a:t>
            </a:r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/>
              <a:t>2</a:t>
            </a:r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3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3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51722"/>
            <a:ext cx="1440000" cy="1262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242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0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3" animBg="1"/>
      <p:bldP spid="36" grpId="4" animBg="1"/>
      <p:bldP spid="41" grpId="0" animBg="1"/>
      <p:bldP spid="41" grpId="1" animBg="1"/>
      <p:bldP spid="41" grpId="3" animBg="1"/>
      <p:bldP spid="41" grpId="4" animBg="1"/>
      <p:bldP spid="45" grpId="0" animBg="1"/>
      <p:bldP spid="45" grpId="1" animBg="1"/>
      <p:bldP spid="45" grpId="3" animBg="1"/>
      <p:bldP spid="45" grpId="4" animBg="1"/>
      <p:bldP spid="49" grpId="0" animBg="1"/>
      <p:bldP spid="49" grpId="1" animBg="1"/>
      <p:bldP spid="49" grpId="3" animBg="1"/>
      <p:bldP spid="49" grpId="4" animBg="1"/>
      <p:bldP spid="53" grpId="0" animBg="1"/>
      <p:bldP spid="53" grpId="1" animBg="1"/>
      <p:bldP spid="53" grpId="3" animBg="1"/>
      <p:bldP spid="53" grpId="4" animBg="1"/>
      <p:bldP spid="57" grpId="0" animBg="1"/>
      <p:bldP spid="57" grpId="1" animBg="1"/>
      <p:bldP spid="57" grpId="3" animBg="1"/>
      <p:bldP spid="57" grpId="4" animBg="1"/>
      <p:bldP spid="37" grpId="0" animBg="1"/>
      <p:bldP spid="37" grpId="1" animBg="1"/>
      <p:bldP spid="37" grpId="3" animBg="1"/>
      <p:bldP spid="37" grpId="4" animBg="1"/>
      <p:bldP spid="42" grpId="0" animBg="1"/>
      <p:bldP spid="42" grpId="1" animBg="1"/>
      <p:bldP spid="42" grpId="3" animBg="1"/>
      <p:bldP spid="42" grpId="4" animBg="1"/>
      <p:bldP spid="46" grpId="0" animBg="1"/>
      <p:bldP spid="46" grpId="1" animBg="1"/>
      <p:bldP spid="46" grpId="3" animBg="1"/>
      <p:bldP spid="46" grpId="4" animBg="1"/>
      <p:bldP spid="50" grpId="0" animBg="1"/>
      <p:bldP spid="50" grpId="1" animBg="1"/>
      <p:bldP spid="50" grpId="3" animBg="1"/>
      <p:bldP spid="50" grpId="4" animBg="1"/>
      <p:bldP spid="54" grpId="0" animBg="1"/>
      <p:bldP spid="54" grpId="1" animBg="1"/>
      <p:bldP spid="54" grpId="3" animBg="1"/>
      <p:bldP spid="54" grpId="4" animBg="1"/>
      <p:bldP spid="58" grpId="0" animBg="1"/>
      <p:bldP spid="58" grpId="1" animBg="1"/>
      <p:bldP spid="58" grpId="3" animBg="1"/>
      <p:bldP spid="58" grpId="4" animBg="1"/>
      <p:bldP spid="38" grpId="0" animBg="1"/>
      <p:bldP spid="38" grpId="1" animBg="1"/>
      <p:bldP spid="38" grpId="3" animBg="1"/>
      <p:bldP spid="38" grpId="4" animBg="1"/>
      <p:bldP spid="43" grpId="0" animBg="1"/>
      <p:bldP spid="43" grpId="1" animBg="1"/>
      <p:bldP spid="43" grpId="3" animBg="1"/>
      <p:bldP spid="43" grpId="4" animBg="1"/>
      <p:bldP spid="47" grpId="0" animBg="1"/>
      <p:bldP spid="47" grpId="1" animBg="1"/>
      <p:bldP spid="47" grpId="3" animBg="1"/>
      <p:bldP spid="47" grpId="4" animBg="1"/>
      <p:bldP spid="51" grpId="0" animBg="1"/>
      <p:bldP spid="51" grpId="1" animBg="1"/>
      <p:bldP spid="51" grpId="3" animBg="1"/>
      <p:bldP spid="51" grpId="4" animBg="1"/>
      <p:bldP spid="55" grpId="0" animBg="1"/>
      <p:bldP spid="55" grpId="1" animBg="1"/>
      <p:bldP spid="55" grpId="3" animBg="1"/>
      <p:bldP spid="55" grpId="4" animBg="1"/>
      <p:bldP spid="59" grpId="0" animBg="1"/>
      <p:bldP spid="59" grpId="1" animBg="1"/>
      <p:bldP spid="59" grpId="3" animBg="1"/>
      <p:bldP spid="59" grpId="4" animBg="1"/>
      <p:bldP spid="39" grpId="0" animBg="1"/>
      <p:bldP spid="39" grpId="1" animBg="1"/>
      <p:bldP spid="39" grpId="3" animBg="1"/>
      <p:bldP spid="39" grpId="4" animBg="1"/>
      <p:bldP spid="44" grpId="0" animBg="1"/>
      <p:bldP spid="44" grpId="1" animBg="1"/>
      <p:bldP spid="44" grpId="3" animBg="1"/>
      <p:bldP spid="44" grpId="4" animBg="1"/>
      <p:bldP spid="48" grpId="0" animBg="1"/>
      <p:bldP spid="48" grpId="1" animBg="1"/>
      <p:bldP spid="48" grpId="3" animBg="1"/>
      <p:bldP spid="48" grpId="4" animBg="1"/>
      <p:bldP spid="52" grpId="0" animBg="1"/>
      <p:bldP spid="52" grpId="1" animBg="1"/>
      <p:bldP spid="52" grpId="3" animBg="1"/>
      <p:bldP spid="52" grpId="4" animBg="1"/>
      <p:bldP spid="56" grpId="0" animBg="1"/>
      <p:bldP spid="56" grpId="1" animBg="1"/>
      <p:bldP spid="56" grpId="3" animBg="1"/>
      <p:bldP spid="56" grpId="4" animBg="1"/>
      <p:bldP spid="60" grpId="0" animBg="1"/>
      <p:bldP spid="60" grpId="1" animBg="1"/>
      <p:bldP spid="60" grpId="3" animBg="1"/>
      <p:bldP spid="60" grpId="4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633</Words>
  <Application>Microsoft Office PowerPoint</Application>
  <PresentationFormat>Custom</PresentationFormat>
  <Paragraphs>195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テーマ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Muhieddean El-Hoss</cp:lastModifiedBy>
  <cp:revision>102</cp:revision>
  <dcterms:created xsi:type="dcterms:W3CDTF">2016-02-16T00:32:53Z</dcterms:created>
  <dcterms:modified xsi:type="dcterms:W3CDTF">2017-04-24T11:34:19Z</dcterms:modified>
</cp:coreProperties>
</file>